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3" r:id="rId1"/>
  </p:sldMasterIdLst>
  <p:notesMasterIdLst>
    <p:notesMasterId r:id="rId16"/>
  </p:notesMasterIdLst>
  <p:sldIdLst>
    <p:sldId id="263" r:id="rId2"/>
    <p:sldId id="326" r:id="rId3"/>
    <p:sldId id="328" r:id="rId4"/>
    <p:sldId id="331" r:id="rId5"/>
    <p:sldId id="332" r:id="rId6"/>
    <p:sldId id="333" r:id="rId7"/>
    <p:sldId id="336" r:id="rId8"/>
    <p:sldId id="334" r:id="rId9"/>
    <p:sldId id="338" r:id="rId10"/>
    <p:sldId id="335" r:id="rId11"/>
    <p:sldId id="337" r:id="rId12"/>
    <p:sldId id="327" r:id="rId13"/>
    <p:sldId id="339" r:id="rId14"/>
    <p:sldId id="314" r:id="rId15"/>
  </p:sldIdLst>
  <p:sldSz cx="12192000" cy="6858000"/>
  <p:notesSz cx="6858000" cy="9144000"/>
  <p:embeddedFontLst>
    <p:embeddedFont>
      <p:font typeface="Museo Sans Cyrl 500" panose="02000000000000000000" charset="-52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useo Sans Cyrl 700" panose="02000000000000000000" charset="-52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AAFF92-A407-44B6-9404-7322D90EEC9C}">
          <p14:sldIdLst>
            <p14:sldId id="263"/>
            <p14:sldId id="326"/>
            <p14:sldId id="328"/>
            <p14:sldId id="331"/>
            <p14:sldId id="332"/>
            <p14:sldId id="333"/>
            <p14:sldId id="336"/>
            <p14:sldId id="334"/>
            <p14:sldId id="338"/>
            <p14:sldId id="335"/>
            <p14:sldId id="337"/>
            <p14:sldId id="327"/>
            <p14:sldId id="339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3" pos="3840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7"/>
    <a:srgbClr val="3C3D3B"/>
    <a:srgbClr val="DB342A"/>
    <a:srgbClr val="9E9F9E"/>
    <a:srgbClr val="D4D4D4"/>
    <a:srgbClr val="CE3428"/>
    <a:srgbClr val="B4B6B8"/>
    <a:srgbClr val="6600CC"/>
    <a:srgbClr val="7430E8"/>
    <a:srgbClr val="640A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06"/>
    <p:restoredTop sz="94733"/>
  </p:normalViewPr>
  <p:slideViewPr>
    <p:cSldViewPr snapToGrid="0" snapToObjects="1">
      <p:cViewPr varScale="1">
        <p:scale>
          <a:sx n="105" d="100"/>
          <a:sy n="105" d="100"/>
        </p:scale>
        <p:origin x="1116" y="78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1FA1C-5E15-3C4C-A932-7C934C80D78B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3EC26-0790-BD4A-A04B-A7E2FC830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0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89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4" y="1196976"/>
            <a:ext cx="8426454" cy="3365500"/>
          </a:xfrm>
        </p:spPr>
        <p:txBody>
          <a:bodyPr anchor="b">
            <a:normAutofit/>
          </a:bodyPr>
          <a:lstStyle>
            <a:lvl1pPr>
              <a:defRPr sz="4800" b="0" i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4" y="4760259"/>
            <a:ext cx="8426454" cy="162149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5576" y="1196975"/>
            <a:ext cx="42104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5999" y="1196975"/>
            <a:ext cx="5472113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2773" y="2868706"/>
            <a:ext cx="4213225" cy="35130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52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ключительный слайд">
    <p:bg>
      <p:bgPr>
        <a:solidFill>
          <a:srgbClr val="DB34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3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3" y="2223246"/>
            <a:ext cx="9685339" cy="2339229"/>
          </a:xfrm>
        </p:spPr>
        <p:txBody>
          <a:bodyPr anchor="b">
            <a:normAutofit/>
          </a:bodyPr>
          <a:lstStyle>
            <a:lvl1pPr>
              <a:defRPr sz="3200" b="0" i="0">
                <a:solidFill>
                  <a:srgbClr val="F4F4F7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3" y="4625787"/>
            <a:ext cx="9685339" cy="1755963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rgbClr val="D4D4D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72" y="344205"/>
            <a:ext cx="1260000" cy="93159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590742" y="491177"/>
            <a:ext cx="3977371" cy="8527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1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  <a:t>129226, г. Москва, 2-й Сельскохозяйственный проезд, 4</a:t>
            </a:r>
            <a:endParaRPr lang="en-US" sz="1100" dirty="0">
              <a:solidFill>
                <a:srgbClr val="3C3D3B"/>
              </a:solidFill>
              <a:latin typeface="Museo Sans Cyrl 500" charset="0"/>
              <a:ea typeface="Museo Sans Cyrl 500" charset="0"/>
              <a:cs typeface="Museo Sans Cyrl 500" charset="0"/>
            </a:endParaRPr>
          </a:p>
          <a:p>
            <a:pPr>
              <a:lnSpc>
                <a:spcPct val="114000"/>
              </a:lnSpc>
            </a:pPr>
            <a:r>
              <a:rPr lang="en-US" sz="1100" dirty="0" err="1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  <a:t>info@mgpu.ru</a:t>
            </a:r>
            <a:endParaRPr lang="en-US" sz="1100" dirty="0">
              <a:solidFill>
                <a:srgbClr val="3C3D3B"/>
              </a:solidFill>
              <a:latin typeface="Museo Sans Cyrl 500" charset="0"/>
              <a:ea typeface="Museo Sans Cyrl 500" charset="0"/>
              <a:cs typeface="Museo Sans Cyrl 500" charset="0"/>
            </a:endParaRPr>
          </a:p>
          <a:p>
            <a:pPr>
              <a:lnSpc>
                <a:spcPct val="114000"/>
              </a:lnSpc>
            </a:pPr>
            <a:r>
              <a:rPr lang="en-US" sz="11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  <a:t>+7 (499) 181-24-62</a:t>
            </a:r>
            <a:br>
              <a:rPr lang="en-US" sz="11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</a:br>
            <a:r>
              <a:rPr lang="en-US" sz="1100" dirty="0" err="1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  <a:t>www.mgpu.ru</a:t>
            </a:r>
            <a:endParaRPr lang="ru-RU" sz="1100" dirty="0">
              <a:solidFill>
                <a:srgbClr val="3C3D3B"/>
              </a:solidFill>
              <a:latin typeface="Museo Sans Cyrl 500" charset="0"/>
              <a:ea typeface="Museo Sans Cyrl 500" charset="0"/>
              <a:cs typeface="Museo Sans Cyrl 500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2774" y="1981201"/>
            <a:ext cx="8426453" cy="4195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63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4" y="1196976"/>
            <a:ext cx="8426454" cy="2232024"/>
          </a:xfrm>
        </p:spPr>
        <p:txBody>
          <a:bodyPr anchor="b">
            <a:normAutofit/>
          </a:bodyPr>
          <a:lstStyle>
            <a:lvl1pPr>
              <a:defRPr sz="3600" b="0" i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4" y="3496235"/>
            <a:ext cx="8426454" cy="2880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82774" y="1981199"/>
            <a:ext cx="4213226" cy="4195763"/>
          </a:xfrm>
        </p:spPr>
        <p:txBody>
          <a:bodyPr>
            <a:normAutofit/>
          </a:bodyPr>
          <a:lstStyle>
            <a:lvl1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1pPr>
            <a:lvl2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2pPr>
            <a:lvl3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3pPr>
            <a:lvl4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4pPr>
            <a:lvl5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sz="half" idx="13"/>
          </p:nvPr>
        </p:nvSpPr>
        <p:spPr>
          <a:xfrm>
            <a:off x="6096000" y="1981199"/>
            <a:ext cx="4213226" cy="4195763"/>
          </a:xfrm>
        </p:spPr>
        <p:txBody>
          <a:bodyPr>
            <a:normAutofit/>
          </a:bodyPr>
          <a:lstStyle>
            <a:lvl1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1pPr>
            <a:lvl2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2pPr>
            <a:lvl3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3pPr>
            <a:lvl4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4pPr>
            <a:lvl5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2036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4" y="2093119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82774" y="2989263"/>
            <a:ext cx="4213226" cy="32004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3"/>
          </p:nvPr>
        </p:nvSpPr>
        <p:spPr>
          <a:xfrm>
            <a:off x="6095999" y="2093119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half" idx="14"/>
          </p:nvPr>
        </p:nvSpPr>
        <p:spPr>
          <a:xfrm>
            <a:off x="6095999" y="2989263"/>
            <a:ext cx="4213226" cy="32004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8830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82774" y="1995947"/>
            <a:ext cx="3060000" cy="418101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95444" y="1995947"/>
            <a:ext cx="3060000" cy="418101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3"/>
          <p:cNvSpPr>
            <a:spLocks noGrp="1"/>
          </p:cNvSpPr>
          <p:nvPr>
            <p:ph sz="half" idx="13"/>
          </p:nvPr>
        </p:nvSpPr>
        <p:spPr>
          <a:xfrm>
            <a:off x="8508113" y="1995946"/>
            <a:ext cx="3060000" cy="418101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66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71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9" y="1196975"/>
            <a:ext cx="5472113" cy="51847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85576" y="1196975"/>
            <a:ext cx="42104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2"/>
          </p:nvPr>
        </p:nvSpPr>
        <p:spPr>
          <a:xfrm>
            <a:off x="1882773" y="2868706"/>
            <a:ext cx="4213225" cy="35130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171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5" y="1196975"/>
            <a:ext cx="8426452" cy="720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5" y="2035277"/>
            <a:ext cx="8426452" cy="4141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82774" y="6176962"/>
            <a:ext cx="8426453" cy="48381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9E9F9E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56168" y="6176962"/>
            <a:ext cx="576000" cy="4838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 b="1" i="0">
                <a:solidFill>
                  <a:srgbClr val="9E9F9E"/>
                </a:solidFill>
                <a:latin typeface="Museo Sans Cyrl 700" charset="0"/>
                <a:ea typeface="Museo Sans Cyrl 700" charset="0"/>
                <a:cs typeface="Museo Sans Cyrl 700" charset="0"/>
              </a:defRPr>
            </a:lvl1pPr>
          </a:lstStyle>
          <a:p>
            <a:fld id="{B8D437A8-D5C6-7B44-BC16-48B1FA963B2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982663" cy="6858000"/>
          </a:xfrm>
          <a:prstGeom prst="rect">
            <a:avLst/>
          </a:prstGeom>
          <a:solidFill>
            <a:srgbClr val="DB3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1DE0F0-22BD-CA49-B0E4-8B33FFD6CB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398113" y="656975"/>
            <a:ext cx="1170000" cy="8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5" r:id="rId2"/>
    <p:sldLayoutId id="2147483726" r:id="rId3"/>
    <p:sldLayoutId id="2147483727" r:id="rId4"/>
    <p:sldLayoutId id="2147483728" r:id="rId5"/>
    <p:sldLayoutId id="2147483735" r:id="rId6"/>
    <p:sldLayoutId id="2147483729" r:id="rId7"/>
    <p:sldLayoutId id="2147483730" r:id="rId8"/>
    <p:sldLayoutId id="2147483731" r:id="rId9"/>
    <p:sldLayoutId id="2147483732" r:id="rId10"/>
    <p:sldLayoutId id="214748373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186" userDrawn="1">
          <p15:clr>
            <a:srgbClr val="F26B43"/>
          </p15:clr>
        </p15:guide>
        <p15:guide id="3" pos="619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754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47104" y="414991"/>
            <a:ext cx="8426454" cy="3365500"/>
          </a:xfrm>
        </p:spPr>
        <p:txBody>
          <a:bodyPr>
            <a:normAutofit/>
          </a:bodyPr>
          <a:lstStyle/>
          <a:p>
            <a:r>
              <a:rPr lang="ru-RU" dirty="0" smtClean="0"/>
              <a:t>Н</a:t>
            </a:r>
            <a:r>
              <a:rPr lang="ru-RU" dirty="0" smtClean="0"/>
              <a:t>езримая нить школьной службы медиации в профилактике конфликтов. </a:t>
            </a:r>
            <a:r>
              <a:rPr lang="ru-RU" sz="3600" dirty="0" smtClean="0"/>
              <a:t>Из опыта работы в физико-математическом лицее</a:t>
            </a:r>
            <a:endParaRPr lang="ru-RU" sz="3600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741372" y="4821518"/>
            <a:ext cx="8426454" cy="162149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Козлова Мария Николаевна, педагог-психолог</a:t>
            </a:r>
          </a:p>
          <a:p>
            <a:r>
              <a:rPr lang="ru-RU" dirty="0"/>
              <a:t>Васильева-Каменская Елена Евгеньевна, педагог-психолог </a:t>
            </a:r>
            <a:endParaRPr lang="ru-RU" dirty="0" smtClean="0"/>
          </a:p>
          <a:p>
            <a:r>
              <a:rPr lang="ru-RU" dirty="0" smtClean="0"/>
              <a:t>МАОУ лицей N5, </a:t>
            </a:r>
            <a:r>
              <a:rPr lang="ru-RU" dirty="0" err="1" smtClean="0"/>
              <a:t>г.Долгопрудный</a:t>
            </a:r>
            <a:r>
              <a:rPr lang="ru-RU" dirty="0" smtClean="0"/>
              <a:t>, Московская область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B8868BB0-2F3F-D466-06E9-6A99F50E2E94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460" y="2972737"/>
            <a:ext cx="2703238" cy="16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9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10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Обучение педагогов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0BF7B47E-FBB7-C1D8-68C8-64C9D9785C4C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269640" y="2182778"/>
            <a:ext cx="4986528" cy="3738152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1907159" y="2522919"/>
            <a:ext cx="4213226" cy="3200400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Развитие </a:t>
            </a:r>
            <a:r>
              <a:rPr lang="ru-RU" dirty="0" err="1" smtClean="0"/>
              <a:t>конфликтологической</a:t>
            </a:r>
            <a:r>
              <a:rPr lang="ru-RU" dirty="0" smtClean="0"/>
              <a:t> </a:t>
            </a:r>
            <a:r>
              <a:rPr lang="ru-RU" dirty="0"/>
              <a:t>компетентности учителей. 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Профилактика </a:t>
            </a:r>
            <a:r>
              <a:rPr lang="ru-RU" dirty="0"/>
              <a:t>эмоционального выгорания в помогающих профессиях. </a:t>
            </a:r>
            <a:endParaRPr lang="ru-RU" dirty="0" smtClean="0"/>
          </a:p>
          <a:p>
            <a:r>
              <a:rPr lang="ru-RU" dirty="0" smtClean="0"/>
              <a:t>Работа </a:t>
            </a:r>
            <a:r>
              <a:rPr lang="ru-RU" dirty="0"/>
              <a:t>с педагогами дает свои плоды, они становятся проводниками культуры диалога и взаимодействуют с нашей службой.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120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B1947060-0BAD-0449-A080-8A832579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2774" y="2344463"/>
            <a:ext cx="4213226" cy="32004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Сценарии </a:t>
            </a:r>
            <a:r>
              <a:rPr lang="ru-RU" dirty="0"/>
              <a:t>и </a:t>
            </a:r>
            <a:r>
              <a:rPr lang="ru-RU" dirty="0" smtClean="0"/>
              <a:t>презентации бесед  с родителями: </a:t>
            </a:r>
            <a:r>
              <a:rPr lang="ru-RU" dirty="0"/>
              <a:t>«Как мотивировать детей», «Как поднять самооценку ребенка», «Профилактика трудностей поведения», «Гармонизация детско-родительских отношений». </a:t>
            </a:r>
            <a:endParaRPr lang="ru-RU" dirty="0" smtClean="0"/>
          </a:p>
          <a:p>
            <a:r>
              <a:rPr lang="ru-RU" dirty="0" smtClean="0"/>
              <a:t>Начинаем </a:t>
            </a:r>
            <a:r>
              <a:rPr lang="ru-RU" dirty="0"/>
              <a:t>реализовать ученический потенциал, влияя через волонтеров на их родителей. А также проводим занятия с игровым эмоциональным тренажером «SCHOOL KIDS».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11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0BF7B47E-FBB7-C1D8-68C8-64C9D9785C4C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096000" y="4239259"/>
            <a:ext cx="4213225" cy="21424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768" y="1743343"/>
            <a:ext cx="3871296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44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DA0A0-4016-DA46-A53F-45DC6750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74" y="1196976"/>
            <a:ext cx="8084186" cy="1189608"/>
          </a:xfrm>
        </p:spPr>
        <p:txBody>
          <a:bodyPr/>
          <a:lstStyle/>
          <a:p>
            <a:r>
              <a:rPr lang="ru-RU" dirty="0" smtClean="0"/>
              <a:t>Значение медиативного подхода в воспитании школьников 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F8498C-4E9C-7F4A-9FA8-71AD3E571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2773" y="2563547"/>
            <a:ext cx="4727981" cy="28800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Дети учатся лучше </a:t>
            </a:r>
            <a:r>
              <a:rPr lang="ru-RU" dirty="0">
                <a:solidFill>
                  <a:schemeClr val="tx1"/>
                </a:solidFill>
              </a:rPr>
              <a:t>понимать себя и другого, </a:t>
            </a:r>
            <a:r>
              <a:rPr lang="ru-RU" dirty="0" smtClean="0">
                <a:solidFill>
                  <a:schemeClr val="tx1"/>
                </a:solidFill>
              </a:rPr>
              <a:t>вести диалог, ответственно относиться к своим </a:t>
            </a:r>
            <a:r>
              <a:rPr lang="ru-RU" dirty="0">
                <a:solidFill>
                  <a:schemeClr val="tx1"/>
                </a:solidFill>
              </a:rPr>
              <a:t>действиям, поступкам и жизни в целом. </a:t>
            </a:r>
          </a:p>
          <a:p>
            <a:r>
              <a:rPr lang="ru-RU" dirty="0">
                <a:solidFill>
                  <a:schemeClr val="tx1"/>
                </a:solidFill>
              </a:rPr>
              <a:t>Побывав в роли </a:t>
            </a:r>
            <a:r>
              <a:rPr lang="ru-RU" dirty="0" smtClean="0">
                <a:solidFill>
                  <a:schemeClr val="tx1"/>
                </a:solidFill>
              </a:rPr>
              <a:t>медиатора, подросток становится </a:t>
            </a:r>
            <a:r>
              <a:rPr lang="ru-RU" dirty="0">
                <a:solidFill>
                  <a:schemeClr val="tx1"/>
                </a:solidFill>
              </a:rPr>
              <a:t>более уравновешенным, терпимым, ответственным.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Ведение </a:t>
            </a:r>
            <a:r>
              <a:rPr lang="ru-RU" dirty="0">
                <a:solidFill>
                  <a:schemeClr val="tx1"/>
                </a:solidFill>
              </a:rPr>
              <a:t>медиативной встречи подчеркивает значимость медиатора с точки зрения школьного сообщества.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Через </a:t>
            </a:r>
            <a:r>
              <a:rPr lang="ru-RU" dirty="0">
                <a:solidFill>
                  <a:schemeClr val="tx1"/>
                </a:solidFill>
              </a:rPr>
              <a:t>причастность к жизни в </a:t>
            </a:r>
            <a:r>
              <a:rPr lang="ru-RU" dirty="0" smtClean="0">
                <a:solidFill>
                  <a:schemeClr val="tx1"/>
                </a:solidFill>
              </a:rPr>
              <a:t>лицее </a:t>
            </a:r>
            <a:r>
              <a:rPr lang="ru-RU" dirty="0">
                <a:solidFill>
                  <a:schemeClr val="tx1"/>
                </a:solidFill>
              </a:rPr>
              <a:t>формируется активная гражданская позиция </a:t>
            </a:r>
            <a:r>
              <a:rPr lang="ru-RU" dirty="0" smtClean="0">
                <a:solidFill>
                  <a:schemeClr val="tx1"/>
                </a:solidFill>
              </a:rPr>
              <a:t>подростка.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3BB2F2-605B-A645-BC7F-67C7B38FC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6510" y="5693148"/>
            <a:ext cx="8426453" cy="483814"/>
          </a:xfrm>
        </p:spPr>
        <p:txBody>
          <a:bodyPr/>
          <a:lstStyle/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«Сможем мы сделать счастливее наших друзей!»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DAEBB9-152C-3548-9A6B-D79E0054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12</a:t>
            </a:fld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510E4369-A591-3714-0746-C9BFD9A38AF8}"/>
              </a:ext>
            </a:extLst>
          </p:cNvPr>
          <p:cNvSpPr txBox="1">
            <a:spLocks/>
          </p:cNvSpPr>
          <p:nvPr/>
        </p:nvSpPr>
        <p:spPr>
          <a:xfrm rot="16200000">
            <a:off x="-2744159" y="3158425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616" y="2315542"/>
            <a:ext cx="3986784" cy="29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53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DA0A0-4016-DA46-A53F-45DC6750E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774" y="1196976"/>
            <a:ext cx="8084186" cy="11896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Незримая нить школьной службы медиации связывает участников образовательных отношений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F8498C-4E9C-7F4A-9FA8-71AD3E571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2773" y="2563547"/>
            <a:ext cx="4727981" cy="2880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>
                <a:solidFill>
                  <a:schemeClr val="tx1"/>
                </a:solidFill>
              </a:rPr>
              <a:t>лицее формируется медиативная – диалогичная культура общения, которая помогает </a:t>
            </a:r>
            <a:r>
              <a:rPr lang="ru-RU" dirty="0" smtClean="0">
                <a:solidFill>
                  <a:schemeClr val="tx1"/>
                </a:solidFill>
              </a:rPr>
              <a:t>осуществить </a:t>
            </a:r>
            <a:r>
              <a:rPr lang="ru-RU" dirty="0">
                <a:solidFill>
                  <a:schemeClr val="tx1"/>
                </a:solidFill>
              </a:rPr>
              <a:t>профилактику и коррекцию нежелательного поведения учащихся, эмоционального выгорания педагогов, негативных стратегий семейного воспитания. 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DAEBB9-152C-3548-9A6B-D79E0054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13</a:t>
            </a:fld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id="{510E4369-A591-3714-0746-C9BFD9A38AF8}"/>
              </a:ext>
            </a:extLst>
          </p:cNvPr>
          <p:cNvSpPr txBox="1">
            <a:spLocks/>
          </p:cNvSpPr>
          <p:nvPr/>
        </p:nvSpPr>
        <p:spPr>
          <a:xfrm rot="16200000">
            <a:off x="-2744159" y="3158425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754" y="2386584"/>
            <a:ext cx="5127180" cy="3420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480" y="5114084"/>
            <a:ext cx="2661016" cy="174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6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882773" y="2223246"/>
            <a:ext cx="9685339" cy="33820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«Люди </a:t>
            </a:r>
            <a:r>
              <a:rPr lang="ru-RU" dirty="0"/>
              <a:t>нередко теряют друг друга,</a:t>
            </a:r>
            <a:br>
              <a:rPr lang="ru-RU" dirty="0"/>
            </a:br>
            <a:r>
              <a:rPr lang="ru-RU" dirty="0"/>
              <a:t>Мир между ними - наша заслуга,</a:t>
            </a:r>
            <a:br>
              <a:rPr lang="ru-RU" dirty="0"/>
            </a:br>
            <a:r>
              <a:rPr lang="ru-RU" dirty="0"/>
              <a:t>Сможем мы сделать счастливее наших друзей.</a:t>
            </a:r>
            <a:br>
              <a:rPr lang="ru-RU" dirty="0"/>
            </a:br>
            <a:r>
              <a:rPr lang="ru-RU" dirty="0"/>
              <a:t>Мы – единое целое!</a:t>
            </a:r>
            <a:br>
              <a:rPr lang="ru-RU" dirty="0"/>
            </a:br>
            <a:r>
              <a:rPr lang="ru-RU" dirty="0"/>
              <a:t>И все, кто верит и верует </a:t>
            </a:r>
            <a:br>
              <a:rPr lang="ru-RU" dirty="0"/>
            </a:br>
            <a:r>
              <a:rPr lang="ru-RU" dirty="0"/>
              <a:t>Пройдут раздоры с конфликтами</a:t>
            </a:r>
            <a:br>
              <a:rPr lang="ru-RU" dirty="0"/>
            </a:br>
            <a:r>
              <a:rPr lang="ru-RU" dirty="0"/>
              <a:t>Легко и незримо».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882773" y="5938874"/>
            <a:ext cx="9685339" cy="1341017"/>
          </a:xfrm>
        </p:spPr>
        <p:txBody>
          <a:bodyPr/>
          <a:lstStyle/>
          <a:p>
            <a:r>
              <a:rPr lang="de-DE" dirty="0"/>
              <a:t>Copyright ©</a:t>
            </a:r>
            <a:r>
              <a:rPr lang="ru-RU" dirty="0"/>
              <a:t>ГАОУ ВО МГПУ 2022</a:t>
            </a:r>
          </a:p>
        </p:txBody>
      </p:sp>
    </p:spTree>
    <p:extLst>
      <p:ext uri="{BB962C8B-B14F-4D97-AF65-F5344CB8AC3E}">
        <p14:creationId xmlns:p14="http://schemas.microsoft.com/office/powerpoint/2010/main" val="200758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Школьная служба медиации в физико-математическом лицее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A1F6F064-D4D0-44C3-A3D0-74A697827661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4143" y="2100072"/>
            <a:ext cx="5594350" cy="41957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83080" y="2551837"/>
            <a:ext cx="41410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протяжении последних шести лет </a:t>
            </a:r>
            <a:r>
              <a:rPr lang="ru-RU" dirty="0" smtClean="0"/>
              <a:t>МАОУ лицей №5 г. Долгопрудного стабильно </a:t>
            </a:r>
            <a:r>
              <a:rPr lang="ru-RU" dirty="0"/>
              <a:t>входит в тройку лучших школ Подмосковья по качеству образования и в ТОП-30 школ с высоким числом победителей и призеров Всероссийской Олимпиады школьников. Педагоги и обучающиеся лицея нацелены на достижение высоких результатов в олимпиадном </a:t>
            </a:r>
            <a:r>
              <a:rPr lang="ru-RU" dirty="0" smtClean="0"/>
              <a:t>движении.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12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050" y="2016982"/>
            <a:ext cx="2030144" cy="2030144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B1947060-0BAD-0449-A080-8A832579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2773" y="3979394"/>
            <a:ext cx="4213226" cy="3200400"/>
          </a:xfrm>
        </p:spPr>
        <p:txBody>
          <a:bodyPr/>
          <a:lstStyle/>
          <a:p>
            <a:r>
              <a:rPr lang="ru-RU" dirty="0" smtClean="0"/>
              <a:t>Цели </a:t>
            </a:r>
            <a:r>
              <a:rPr lang="ru-RU" dirty="0"/>
              <a:t>деятельности службы: содействие в разрешении конфликтных ситуаций, проведение профилактических мероприятий, направленных на предупреждение конфликтов, работа с последствиями конфликтов и создание благоприятного психологического </a:t>
            </a:r>
            <a:r>
              <a:rPr lang="ru-RU" dirty="0" smtClean="0"/>
              <a:t>климата.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3</a:t>
            </a:fld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126D78F-4D30-8E49-88FE-82C7E5A2888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3257" y="2431837"/>
            <a:ext cx="4848415" cy="823912"/>
          </a:xfrm>
        </p:spPr>
        <p:txBody>
          <a:bodyPr>
            <a:noAutofit/>
          </a:bodyPr>
          <a:lstStyle/>
          <a:p>
            <a:r>
              <a:rPr lang="ru-RU" sz="2000" dirty="0"/>
              <a:t>Наш девиз: «Мы не ищем виноватых, </a:t>
            </a:r>
            <a:endParaRPr lang="ru-RU" sz="2000" dirty="0" smtClean="0"/>
          </a:p>
          <a:p>
            <a:r>
              <a:rPr lang="ru-RU" sz="2000" dirty="0" smtClean="0"/>
              <a:t>мы устанавливаем </a:t>
            </a:r>
            <a:r>
              <a:rPr lang="ru-RU" sz="2000" dirty="0"/>
              <a:t>мир</a:t>
            </a:r>
            <a:r>
              <a:rPr lang="ru-RU" sz="2000" dirty="0" smtClean="0"/>
              <a:t>!»</a:t>
            </a:r>
            <a:endParaRPr lang="ru-RU" sz="2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6080952" y="3593592"/>
            <a:ext cx="5487161" cy="25790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Школьная служба медиации «Незримая </a:t>
            </a:r>
            <a:r>
              <a:rPr lang="ru-RU" dirty="0" smtClean="0"/>
              <a:t>нить»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0BF7B47E-FBB7-C1D8-68C8-64C9D9785C4C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091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B1947060-0BAD-0449-A080-8A832579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2775" y="2093119"/>
            <a:ext cx="4213226" cy="3200400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 smtClean="0"/>
              <a:t>Смысл </a:t>
            </a:r>
            <a:r>
              <a:rPr lang="ru-RU" dirty="0"/>
              <a:t>деятельности медиатора – дать возможность участникам конфликта понять причины действий каждой из сторон, выразить свои чувства и эмоции, а также увидеть и почувствовать состояние другого человека, и на этой основе найти решение конфликта.  </a:t>
            </a:r>
            <a:endParaRPr lang="ru-RU" dirty="0" smtClean="0"/>
          </a:p>
          <a:p>
            <a:r>
              <a:rPr lang="ru-RU" dirty="0" smtClean="0"/>
              <a:t>Именно </a:t>
            </a:r>
            <a:r>
              <a:rPr lang="ru-RU" dirty="0"/>
              <a:t>такая форма взаимодействия предполагает диалог.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4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От противостояния - к диалогу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0BF7B47E-FBB7-C1D8-68C8-64C9D9785C4C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096000" y="2093119"/>
            <a:ext cx="5037720" cy="388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67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B1947060-0BAD-0449-A080-8A832579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37055" y="5257800"/>
            <a:ext cx="9731058" cy="3200400"/>
          </a:xfrm>
        </p:spPr>
        <p:txBody>
          <a:bodyPr>
            <a:normAutofit/>
          </a:bodyPr>
          <a:lstStyle/>
          <a:p>
            <a:r>
              <a:rPr lang="ru-RU" dirty="0"/>
              <a:t>За 5 лет Школьной службой медиации проведены 25 примирительных процедур в форме встреч сторон и кругов сообщества.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2019, 2020 и 2022 </a:t>
            </a:r>
            <a:r>
              <a:rPr lang="ru-RU" dirty="0" smtClean="0"/>
              <a:t>годах команда </a:t>
            </a:r>
            <a:r>
              <a:rPr lang="ru-RU" dirty="0"/>
              <a:t>лицея «Незримая нить» участвовала в Региональных фестивалях юных медиаторов Подмосковья «Мы вместе!». 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5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Наши результаты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0BF7B47E-FBB7-C1D8-68C8-64C9D9785C4C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7171608" y="1911532"/>
            <a:ext cx="3974928" cy="3071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816" y="1882864"/>
            <a:ext cx="4273872" cy="318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0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B1947060-0BAD-0449-A080-8A832579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2774" y="2344463"/>
            <a:ext cx="4213226" cy="3200400"/>
          </a:xfrm>
        </p:spPr>
        <p:txBody>
          <a:bodyPr>
            <a:normAutofit fontScale="77500" lnSpcReduction="20000"/>
          </a:bodyPr>
          <a:lstStyle/>
          <a:p>
            <a:r>
              <a:rPr lang="ru-RU" sz="1900" dirty="0" smtClean="0"/>
              <a:t>Основные </a:t>
            </a:r>
            <a:r>
              <a:rPr lang="ru-RU" sz="1900" dirty="0"/>
              <a:t>усилия мы сосредоточили на обучении медиаторов основам психологии общения, развитию эмоционального интеллекта, а также организации в лицее безопасной среды, способствующей профилактике конфликтов</a:t>
            </a:r>
            <a:r>
              <a:rPr lang="ru-RU" sz="1900" dirty="0" smtClean="0"/>
              <a:t>.</a:t>
            </a:r>
          </a:p>
          <a:p>
            <a:endParaRPr lang="ru-RU" sz="1900" dirty="0"/>
          </a:p>
          <a:p>
            <a:r>
              <a:rPr lang="ru-RU" sz="1900" dirty="0"/>
              <a:t>Целью деятельности Школьной службы медиации в 2022-2023 году стала реализация воспитательного потенциала медиативных процедур для создания безопасной образовательной среды в лицее. </a:t>
            </a:r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6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Воспитательный потенциал Школьной службы </a:t>
            </a:r>
            <a:r>
              <a:rPr lang="ru-RU" dirty="0" smtClean="0"/>
              <a:t>медиации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0BF7B47E-FBB7-C1D8-68C8-64C9D9785C4C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45729"/>
            <a:ext cx="5237280" cy="393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0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B1947060-0BAD-0449-A080-8A832579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2774" y="2344463"/>
            <a:ext cx="4213226" cy="320040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1.	Обучение команды школьных медиаторов-волонтеров.</a:t>
            </a:r>
          </a:p>
          <a:p>
            <a:r>
              <a:rPr lang="ru-RU" dirty="0"/>
              <a:t>2.	Проведение профилактических мероприятий с обучающимися, педагогами и родителями.</a:t>
            </a:r>
          </a:p>
          <a:p>
            <a:r>
              <a:rPr lang="ru-RU" dirty="0"/>
              <a:t>3.	Гармонизация межличностных отношений всех участников образовательного процесса.</a:t>
            </a:r>
          </a:p>
          <a:p>
            <a:r>
              <a:rPr lang="ru-RU" dirty="0"/>
              <a:t>4.	Развитие эмоционального интеллекта как важной составляющей личностной успешности.</a:t>
            </a:r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7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Задачи Школьной </a:t>
            </a:r>
            <a:r>
              <a:rPr lang="ru-RU" dirty="0"/>
              <a:t>службы </a:t>
            </a:r>
            <a:r>
              <a:rPr lang="ru-RU" dirty="0" smtClean="0"/>
              <a:t>медиации в 2022-2023 </a:t>
            </a:r>
            <a:r>
              <a:rPr lang="ru-RU" dirty="0" err="1" smtClean="0"/>
              <a:t>гг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0BF7B47E-FBB7-C1D8-68C8-64C9D9785C4C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096000" y="2502098"/>
            <a:ext cx="4885944" cy="36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2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B1947060-0BAD-0449-A080-8A832579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2774" y="2344463"/>
            <a:ext cx="4213226" cy="3200400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Авторские программы «С </a:t>
            </a:r>
            <a:r>
              <a:rPr lang="ru-RU" dirty="0"/>
              <a:t>конфликтами справимся» и «Клуб общения» 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Программа и тетради «Эмоциональный </a:t>
            </a:r>
            <a:r>
              <a:rPr lang="ru-RU" dirty="0"/>
              <a:t>интеллект» </a:t>
            </a:r>
            <a:r>
              <a:rPr lang="ru-RU" dirty="0" smtClean="0"/>
              <a:t>Дарьи Соловьевой («Справочник педагога-психолога)</a:t>
            </a:r>
          </a:p>
          <a:p>
            <a:pPr marL="342900" indent="-342900">
              <a:buAutoNum type="arabicPeriod"/>
            </a:pPr>
            <a:r>
              <a:rPr lang="ru-RU" dirty="0" smtClean="0"/>
              <a:t>Использование игрового </a:t>
            </a:r>
            <a:r>
              <a:rPr lang="ru-RU" dirty="0"/>
              <a:t>эмоционального </a:t>
            </a:r>
            <a:r>
              <a:rPr lang="ru-RU" dirty="0" smtClean="0"/>
              <a:t>тренажера «</a:t>
            </a:r>
            <a:r>
              <a:rPr lang="ru-RU" dirty="0"/>
              <a:t>SCHOOL KIDS», </a:t>
            </a:r>
            <a:r>
              <a:rPr lang="ru-RU" dirty="0" smtClean="0"/>
              <a:t>разработанного Людмилой </a:t>
            </a:r>
            <a:r>
              <a:rPr lang="ru-RU" dirty="0" err="1"/>
              <a:t>Депутатовой</a:t>
            </a:r>
            <a:r>
              <a:rPr lang="ru-RU" dirty="0"/>
              <a:t> .</a:t>
            </a:r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8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медиаторов-волонтеров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0BF7B47E-FBB7-C1D8-68C8-64C9D9785C4C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6124681" y="2488261"/>
            <a:ext cx="5443432" cy="30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52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DADD654-35EF-0D44-94F7-1BE054A8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9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06D87-8035-4042-857A-8DA72D92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Деятельность медиаторов-волонтеров</a:t>
            </a:r>
            <a:endParaRPr lang="ru-RU" dirty="0"/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0BF7B47E-FBB7-C1D8-68C8-64C9D9785C4C}"/>
              </a:ext>
            </a:extLst>
          </p:cNvPr>
          <p:cNvSpPr txBox="1">
            <a:spLocks/>
          </p:cNvSpPr>
          <p:nvPr/>
        </p:nvSpPr>
        <p:spPr>
          <a:xfrm rot="16200000">
            <a:off x="-2758041" y="3158424"/>
            <a:ext cx="6401435" cy="4616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bg1"/>
                </a:solidFill>
              </a:rPr>
              <a:t>II </a:t>
            </a:r>
            <a:r>
              <a:rPr lang="ru-RU" sz="4800" dirty="0">
                <a:solidFill>
                  <a:schemeClr val="bg1"/>
                </a:solidFill>
              </a:rPr>
              <a:t>международный фестиваль «Медиация. Молодость. Будущее!»</a:t>
            </a:r>
          </a:p>
          <a:p>
            <a:pPr algn="ctr"/>
            <a:r>
              <a:rPr lang="ru-RU" sz="8000" dirty="0">
                <a:solidFill>
                  <a:schemeClr val="bg1"/>
                </a:solidFill>
              </a:rPr>
              <a:t>Секция: Медиация в школе. Быть</a:t>
            </a:r>
            <a:r>
              <a:rPr lang="ru-RU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3333139" y="4442947"/>
            <a:ext cx="3343341" cy="23567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986" y="4036671"/>
            <a:ext cx="3498806" cy="2624105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469341" y="2016082"/>
            <a:ext cx="6063362" cy="3200400"/>
          </a:xfrm>
        </p:spPr>
        <p:txBody>
          <a:bodyPr/>
          <a:lstStyle/>
          <a:p>
            <a:r>
              <a:rPr lang="ru-RU" dirty="0"/>
              <a:t>Школьной службой медиации организовано более 150 </a:t>
            </a:r>
            <a:r>
              <a:rPr lang="ru-RU" dirty="0" smtClean="0"/>
              <a:t>профилактических </a:t>
            </a:r>
            <a:r>
              <a:rPr lang="ru-RU" dirty="0"/>
              <a:t>занятий </a:t>
            </a:r>
            <a:r>
              <a:rPr lang="ru-RU" dirty="0" smtClean="0"/>
              <a:t>по </a:t>
            </a:r>
            <a:r>
              <a:rPr lang="ru-RU" dirty="0"/>
              <a:t>темам: «Секреты дружного коллектива», «Добрые слова», «Осторожно, </a:t>
            </a:r>
            <a:r>
              <a:rPr lang="ru-RU" dirty="0"/>
              <a:t>буллинг</a:t>
            </a:r>
            <a:r>
              <a:rPr lang="ru-RU" dirty="0"/>
              <a:t>!», «Безопасный интернет», «Искусство договариваться», «Что такое конфликт», «Мы разные, но мы вместе» </a:t>
            </a:r>
            <a:r>
              <a:rPr lang="ru-RU" dirty="0" smtClean="0"/>
              <a:t>Медиаторы </a:t>
            </a:r>
            <a:r>
              <a:rPr lang="ru-RU" dirty="0"/>
              <a:t>выступают организаторами многих мероприятий социальной направленности в лицее.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04" y="2112826"/>
            <a:ext cx="297510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7385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УКЭСИ.pptx" id="{9D7C701E-F3D7-7B4E-A0A9-79094BABD70A}" vid="{9CAC9407-DA55-E741-87DC-DEF11B132EC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4195</TotalTime>
  <Words>939</Words>
  <Application>Microsoft Office PowerPoint</Application>
  <PresentationFormat>Широкоэкранный</PresentationFormat>
  <Paragraphs>89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Museo Sans Cyrl 500</vt:lpstr>
      <vt:lpstr>Calibri</vt:lpstr>
      <vt:lpstr>Museo Sans Cyrl 700</vt:lpstr>
      <vt:lpstr>Arial</vt:lpstr>
      <vt:lpstr>Специальное оформление</vt:lpstr>
      <vt:lpstr>Незримая нить школьной службы медиации в профилактике конфликтов. Из опыта работы в физико-математическом лицее</vt:lpstr>
      <vt:lpstr>Школьная служба медиации в физико-математическом лицее</vt:lpstr>
      <vt:lpstr>Школьная служба медиации «Незримая нить»</vt:lpstr>
      <vt:lpstr>От противостояния - к диалогу</vt:lpstr>
      <vt:lpstr>Наши результаты</vt:lpstr>
      <vt:lpstr>Воспитательный потенциал Школьной службы медиации</vt:lpstr>
      <vt:lpstr>Задачи Школьной службы медиации в 2022-2023 гг</vt:lpstr>
      <vt:lpstr>Подготовка медиаторов-волонтеров</vt:lpstr>
      <vt:lpstr>Деятельность медиаторов-волонтеров</vt:lpstr>
      <vt:lpstr>Обучение педагогов</vt:lpstr>
      <vt:lpstr>Работа с родителями</vt:lpstr>
      <vt:lpstr>Значение медиативного подхода в воспитании школьников </vt:lpstr>
      <vt:lpstr>Незримая нить школьной службы медиации связывает участников образовательных отношений</vt:lpstr>
      <vt:lpstr>«Люди нередко теряют друг друга, Мир между ними - наша заслуга, Сможем мы сделать счастливее наших друзей. Мы – единое целое! И все, кто верит и верует  Пройдут раздоры с конфликтами Легко и незримо».  Спасибо за внимание!</vt:lpstr>
    </vt:vector>
  </TitlesOfParts>
  <Manager/>
  <Company>Московский городской университет МГПУ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subject/>
  <dc:creator>Family</dc:creator>
  <cp:keywords/>
  <dc:description/>
  <cp:lastModifiedBy>Family</cp:lastModifiedBy>
  <cp:revision>251</cp:revision>
  <cp:lastPrinted>2017-05-20T15:29:27Z</cp:lastPrinted>
  <dcterms:created xsi:type="dcterms:W3CDTF">2016-03-02T10:13:19Z</dcterms:created>
  <dcterms:modified xsi:type="dcterms:W3CDTF">2023-05-13T10:37:06Z</dcterms:modified>
  <cp:category/>
</cp:coreProperties>
</file>